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12192000"/>
  <p:notesSz cx="7010400" cy="92964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h9eG6HP6NUl39Py5Ibu+EUClnV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65798E6-DDAA-4DA9-A17C-23928633EA42}">
  <a:tblStyle styleId="{065798E6-DDAA-4DA9-A17C-23928633EA4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1E8"/>
          </a:solidFill>
        </a:fill>
      </a:tcStyle>
    </a:wholeTbl>
    <a:band1H>
      <a:tcTxStyle/>
      <a:tcStyle>
        <a:fill>
          <a:solidFill>
            <a:srgbClr val="FFE2CD"/>
          </a:solidFill>
        </a:fill>
      </a:tcStyle>
    </a:band1H>
    <a:band2H>
      <a:tcTxStyle/>
    </a:band2H>
    <a:band1V>
      <a:tcTxStyle/>
      <a:tcStyle>
        <a:fill>
          <a:solidFill>
            <a:srgbClr val="FFE2CD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0586EF6C-CEDB-4C37-A738-549CC616FFD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8" Type="http://schemas.openxmlformats.org/officeDocument/2006/relationships/font" Target="fonts/MontserratExtraBold-boldItalic.fntdata"/><Relationship Id="rId27" Type="http://schemas.openxmlformats.org/officeDocument/2006/relationships/font" Target="fonts/MontserratExtra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2" y="0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135" y="0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2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 txBox="1"/>
          <p:nvPr>
            <p:ph idx="1" type="body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1:notes"/>
          <p:cNvSpPr/>
          <p:nvPr>
            <p:ph idx="2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/>
          <p:nvPr>
            <p:ph idx="2" type="sldImg"/>
          </p:nvPr>
        </p:nvSpPr>
        <p:spPr>
          <a:xfrm>
            <a:off x="407988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9:notes"/>
          <p:cNvSpPr txBox="1"/>
          <p:nvPr>
            <p:ph idx="1" type="body"/>
          </p:nvPr>
        </p:nvSpPr>
        <p:spPr>
          <a:xfrm>
            <a:off x="701848" y="4416426"/>
            <a:ext cx="5608200" cy="4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 summary of Phase –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Include the suggestions and improvements made.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9:notes"/>
          <p:cNvSpPr txBox="1"/>
          <p:nvPr>
            <p:ph idx="12" type="sldNum"/>
          </p:nvPr>
        </p:nvSpPr>
        <p:spPr>
          <a:xfrm>
            <a:off x="3970135" y="8829675"/>
            <a:ext cx="3038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/>
          <p:nvPr>
            <p:ph idx="2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0:notes"/>
          <p:cNvSpPr txBox="1"/>
          <p:nvPr>
            <p:ph idx="1" type="body"/>
          </p:nvPr>
        </p:nvSpPr>
        <p:spPr>
          <a:xfrm>
            <a:off x="701848" y="4416426"/>
            <a:ext cx="5608200" cy="4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 summary of Phase –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Include the suggestions and improvements made.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10:notes"/>
          <p:cNvSpPr txBox="1"/>
          <p:nvPr>
            <p:ph idx="12" type="sldNum"/>
          </p:nvPr>
        </p:nvSpPr>
        <p:spPr>
          <a:xfrm>
            <a:off x="3970135" y="8829675"/>
            <a:ext cx="3038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 txBox="1"/>
          <p:nvPr>
            <p:ph idx="1" type="body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11:notes"/>
          <p:cNvSpPr/>
          <p:nvPr>
            <p:ph idx="2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/>
          <p:nvPr>
            <p:ph idx="2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2:notes"/>
          <p:cNvSpPr txBox="1"/>
          <p:nvPr>
            <p:ph idx="1" type="body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 a basic introduction of the project and also an overview of scope it entails.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Set the context.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2:notes"/>
          <p:cNvSpPr txBox="1"/>
          <p:nvPr>
            <p:ph idx="12" type="sldNum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/>
          <p:nvPr>
            <p:ph idx="2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3:notes"/>
          <p:cNvSpPr txBox="1"/>
          <p:nvPr>
            <p:ph idx="1" type="body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 a basic introduction of the project and also an overview of scope it entails.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Set the context.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3:notes"/>
          <p:cNvSpPr txBox="1"/>
          <p:nvPr>
            <p:ph idx="12" type="sldNum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 summary of Phase –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Include the suggestions and improvements made.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5:notes"/>
          <p:cNvSpPr txBox="1"/>
          <p:nvPr>
            <p:ph idx="12" type="sldNum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/>
          <p:nvPr>
            <p:ph idx="2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 summary of Phase –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Include the suggestions and improvements made.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6:notes"/>
          <p:cNvSpPr txBox="1"/>
          <p:nvPr>
            <p:ph idx="12" type="sldNum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/>
          <p:nvPr>
            <p:ph idx="2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 summary of Phase –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Include the suggestions and improvements made.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 txBox="1"/>
          <p:nvPr>
            <p:ph idx="12" type="sldNum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ae979d7ae4_0_23:notes"/>
          <p:cNvSpPr/>
          <p:nvPr>
            <p:ph idx="2" type="sldImg"/>
          </p:nvPr>
        </p:nvSpPr>
        <p:spPr>
          <a:xfrm>
            <a:off x="407988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ae979d7ae4_0_23:notes"/>
          <p:cNvSpPr txBox="1"/>
          <p:nvPr>
            <p:ph idx="1" type="body"/>
          </p:nvPr>
        </p:nvSpPr>
        <p:spPr>
          <a:xfrm>
            <a:off x="701848" y="4416426"/>
            <a:ext cx="5608200" cy="418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ae979d7ae4_0_23:notes"/>
          <p:cNvSpPr txBox="1"/>
          <p:nvPr>
            <p:ph idx="12" type="sldNum"/>
          </p:nvPr>
        </p:nvSpPr>
        <p:spPr>
          <a:xfrm>
            <a:off x="3970135" y="8829675"/>
            <a:ext cx="3038700" cy="465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ae979d7ae4_0_35:notes"/>
          <p:cNvSpPr/>
          <p:nvPr>
            <p:ph idx="2" type="sldImg"/>
          </p:nvPr>
        </p:nvSpPr>
        <p:spPr>
          <a:xfrm>
            <a:off x="407988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ae979d7ae4_0_35:notes"/>
          <p:cNvSpPr txBox="1"/>
          <p:nvPr>
            <p:ph idx="1" type="body"/>
          </p:nvPr>
        </p:nvSpPr>
        <p:spPr>
          <a:xfrm>
            <a:off x="701848" y="4416426"/>
            <a:ext cx="5608200" cy="418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ae979d7ae4_0_35:notes"/>
          <p:cNvSpPr txBox="1"/>
          <p:nvPr>
            <p:ph idx="12" type="sldNum"/>
          </p:nvPr>
        </p:nvSpPr>
        <p:spPr>
          <a:xfrm>
            <a:off x="3970135" y="8829675"/>
            <a:ext cx="3038700" cy="465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/>
          <p:nvPr>
            <p:ph idx="2" type="sldImg"/>
          </p:nvPr>
        </p:nvSpPr>
        <p:spPr>
          <a:xfrm>
            <a:off x="407988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8:notes"/>
          <p:cNvSpPr txBox="1"/>
          <p:nvPr>
            <p:ph idx="1" type="body"/>
          </p:nvPr>
        </p:nvSpPr>
        <p:spPr>
          <a:xfrm>
            <a:off x="701848" y="4416426"/>
            <a:ext cx="5608200" cy="4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 summary of Phase –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Include the suggestions and improvements made.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8:notes"/>
          <p:cNvSpPr txBox="1"/>
          <p:nvPr>
            <p:ph idx="12" type="sldNum"/>
          </p:nvPr>
        </p:nvSpPr>
        <p:spPr>
          <a:xfrm>
            <a:off x="3970135" y="8829675"/>
            <a:ext cx="3038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3"/>
          <p:cNvSpPr txBox="1"/>
          <p:nvPr>
            <p:ph type="ctrTitle"/>
          </p:nvPr>
        </p:nvSpPr>
        <p:spPr>
          <a:xfrm>
            <a:off x="2901200" y="2600133"/>
            <a:ext cx="63897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" type="subTitle"/>
          </p:nvPr>
        </p:nvSpPr>
        <p:spPr>
          <a:xfrm>
            <a:off x="2725600" y="4939533"/>
            <a:ext cx="67407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/>
          <p:nvPr>
            <p:ph type="title"/>
          </p:nvPr>
        </p:nvSpPr>
        <p:spPr>
          <a:xfrm>
            <a:off x="1239303" y="581577"/>
            <a:ext cx="36621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41" name="Google Shape;4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371898" y="552066"/>
            <a:ext cx="10168735" cy="3845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6429887" y="-469214"/>
            <a:ext cx="12413059" cy="4693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/>
          <p:nvPr>
            <p:ph idx="1" type="subTitle"/>
          </p:nvPr>
        </p:nvSpPr>
        <p:spPr>
          <a:xfrm>
            <a:off x="1251333" y="2359433"/>
            <a:ext cx="38289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23"/>
          <p:cNvSpPr txBox="1"/>
          <p:nvPr>
            <p:ph idx="2" type="body"/>
          </p:nvPr>
        </p:nvSpPr>
        <p:spPr>
          <a:xfrm>
            <a:off x="6271167" y="1212800"/>
            <a:ext cx="4625100" cy="44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23"/>
          <p:cNvSpPr txBox="1"/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/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26"/>
          <p:cNvSpPr txBox="1"/>
          <p:nvPr>
            <p:ph idx="1" type="body"/>
          </p:nvPr>
        </p:nvSpPr>
        <p:spPr>
          <a:xfrm>
            <a:off x="1251333" y="1661367"/>
            <a:ext cx="9562800" cy="4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 txBox="1"/>
          <p:nvPr>
            <p:ph type="title"/>
          </p:nvPr>
        </p:nvSpPr>
        <p:spPr>
          <a:xfrm>
            <a:off x="4717996" y="3487433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27"/>
          <p:cNvSpPr txBox="1"/>
          <p:nvPr>
            <p:ph idx="1" type="subTitle"/>
          </p:nvPr>
        </p:nvSpPr>
        <p:spPr>
          <a:xfrm>
            <a:off x="4717996" y="4197433"/>
            <a:ext cx="27561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27"/>
          <p:cNvSpPr txBox="1"/>
          <p:nvPr>
            <p:ph idx="2" type="title"/>
          </p:nvPr>
        </p:nvSpPr>
        <p:spPr>
          <a:xfrm>
            <a:off x="8038071" y="3487433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27"/>
          <p:cNvSpPr txBox="1"/>
          <p:nvPr>
            <p:ph idx="3" type="subTitle"/>
          </p:nvPr>
        </p:nvSpPr>
        <p:spPr>
          <a:xfrm>
            <a:off x="8038071" y="4197433"/>
            <a:ext cx="27561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27"/>
          <p:cNvSpPr txBox="1"/>
          <p:nvPr>
            <p:ph idx="4" type="title"/>
          </p:nvPr>
        </p:nvSpPr>
        <p:spPr>
          <a:xfrm>
            <a:off x="1397929" y="3487433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27"/>
          <p:cNvSpPr txBox="1"/>
          <p:nvPr>
            <p:ph idx="5" type="subTitle"/>
          </p:nvPr>
        </p:nvSpPr>
        <p:spPr>
          <a:xfrm>
            <a:off x="1397929" y="4197433"/>
            <a:ext cx="27561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27"/>
          <p:cNvSpPr txBox="1"/>
          <p:nvPr>
            <p:ph idx="6" type="title"/>
          </p:nvPr>
        </p:nvSpPr>
        <p:spPr>
          <a:xfrm>
            <a:off x="1397933" y="2360933"/>
            <a:ext cx="27561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" name="Google Shape;61;p27"/>
          <p:cNvSpPr txBox="1"/>
          <p:nvPr>
            <p:ph idx="7" type="title"/>
          </p:nvPr>
        </p:nvSpPr>
        <p:spPr>
          <a:xfrm>
            <a:off x="4718000" y="2360933"/>
            <a:ext cx="27561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2" name="Google Shape;62;p27"/>
          <p:cNvSpPr txBox="1"/>
          <p:nvPr>
            <p:ph idx="8" type="title"/>
          </p:nvPr>
        </p:nvSpPr>
        <p:spPr>
          <a:xfrm>
            <a:off x="8038067" y="2360933"/>
            <a:ext cx="27561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8"/>
          <p:cNvSpPr txBox="1"/>
          <p:nvPr>
            <p:ph type="title"/>
          </p:nvPr>
        </p:nvSpPr>
        <p:spPr>
          <a:xfrm>
            <a:off x="2583117" y="3284233"/>
            <a:ext cx="3186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28"/>
          <p:cNvSpPr txBox="1"/>
          <p:nvPr>
            <p:ph idx="1" type="subTitle"/>
          </p:nvPr>
        </p:nvSpPr>
        <p:spPr>
          <a:xfrm>
            <a:off x="2583117" y="4197433"/>
            <a:ext cx="31869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28"/>
          <p:cNvSpPr txBox="1"/>
          <p:nvPr>
            <p:ph idx="2" type="title"/>
          </p:nvPr>
        </p:nvSpPr>
        <p:spPr>
          <a:xfrm>
            <a:off x="6422083" y="3284233"/>
            <a:ext cx="3186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28"/>
          <p:cNvSpPr txBox="1"/>
          <p:nvPr>
            <p:ph idx="3" type="subTitle"/>
          </p:nvPr>
        </p:nvSpPr>
        <p:spPr>
          <a:xfrm>
            <a:off x="6422083" y="4197433"/>
            <a:ext cx="31869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28"/>
          <p:cNvSpPr txBox="1"/>
          <p:nvPr>
            <p:ph idx="4"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9"/>
          <p:cNvSpPr txBox="1"/>
          <p:nvPr>
            <p:ph type="title"/>
          </p:nvPr>
        </p:nvSpPr>
        <p:spPr>
          <a:xfrm>
            <a:off x="4717996" y="3690633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29"/>
          <p:cNvSpPr txBox="1"/>
          <p:nvPr>
            <p:ph idx="1" type="subTitle"/>
          </p:nvPr>
        </p:nvSpPr>
        <p:spPr>
          <a:xfrm>
            <a:off x="4717996" y="4603833"/>
            <a:ext cx="27561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29"/>
          <p:cNvSpPr txBox="1"/>
          <p:nvPr>
            <p:ph idx="2" type="title"/>
          </p:nvPr>
        </p:nvSpPr>
        <p:spPr>
          <a:xfrm>
            <a:off x="8038071" y="3690633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29"/>
          <p:cNvSpPr txBox="1"/>
          <p:nvPr>
            <p:ph idx="3" type="subTitle"/>
          </p:nvPr>
        </p:nvSpPr>
        <p:spPr>
          <a:xfrm>
            <a:off x="8038071" y="4603833"/>
            <a:ext cx="27561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29"/>
          <p:cNvSpPr txBox="1"/>
          <p:nvPr>
            <p:ph idx="4"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29"/>
          <p:cNvSpPr txBox="1"/>
          <p:nvPr>
            <p:ph idx="5" type="title"/>
          </p:nvPr>
        </p:nvSpPr>
        <p:spPr>
          <a:xfrm>
            <a:off x="1397929" y="3690633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29"/>
          <p:cNvSpPr txBox="1"/>
          <p:nvPr>
            <p:ph idx="6" type="subTitle"/>
          </p:nvPr>
        </p:nvSpPr>
        <p:spPr>
          <a:xfrm>
            <a:off x="1397929" y="4603833"/>
            <a:ext cx="27561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0"/>
          <p:cNvSpPr txBox="1"/>
          <p:nvPr>
            <p:ph type="ctrTitle"/>
          </p:nvPr>
        </p:nvSpPr>
        <p:spPr>
          <a:xfrm>
            <a:off x="1698000" y="1825333"/>
            <a:ext cx="8796000" cy="28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0"/>
          <p:cNvSpPr txBox="1"/>
          <p:nvPr>
            <p:ph idx="1" type="subTitle"/>
          </p:nvPr>
        </p:nvSpPr>
        <p:spPr>
          <a:xfrm>
            <a:off x="3309200" y="3359367"/>
            <a:ext cx="55737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/>
          <p:nvPr>
            <p:ph type="title"/>
          </p:nvPr>
        </p:nvSpPr>
        <p:spPr>
          <a:xfrm>
            <a:off x="1251333" y="593367"/>
            <a:ext cx="62697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2"/>
          <p:cNvSpPr txBox="1"/>
          <p:nvPr>
            <p:ph type="title"/>
          </p:nvPr>
        </p:nvSpPr>
        <p:spPr>
          <a:xfrm>
            <a:off x="1251333" y="593367"/>
            <a:ext cx="62697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3"/>
          <p:cNvSpPr txBox="1"/>
          <p:nvPr>
            <p:ph type="title"/>
          </p:nvPr>
        </p:nvSpPr>
        <p:spPr>
          <a:xfrm>
            <a:off x="1251333" y="593367"/>
            <a:ext cx="62697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4"/>
          <p:cNvSpPr txBox="1"/>
          <p:nvPr>
            <p:ph type="title"/>
          </p:nvPr>
        </p:nvSpPr>
        <p:spPr>
          <a:xfrm>
            <a:off x="1251333" y="593367"/>
            <a:ext cx="62697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5"/>
          <p:cNvSpPr txBox="1"/>
          <p:nvPr>
            <p:ph type="title"/>
          </p:nvPr>
        </p:nvSpPr>
        <p:spPr>
          <a:xfrm>
            <a:off x="1251333" y="593367"/>
            <a:ext cx="6619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35"/>
          <p:cNvSpPr txBox="1"/>
          <p:nvPr>
            <p:ph idx="1" type="body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35"/>
          <p:cNvSpPr txBox="1"/>
          <p:nvPr>
            <p:ph idx="2" type="body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35"/>
          <p:cNvSpPr txBox="1"/>
          <p:nvPr>
            <p:ph idx="3" type="title"/>
          </p:nvPr>
        </p:nvSpPr>
        <p:spPr>
          <a:xfrm>
            <a:off x="1617999" y="2606833"/>
            <a:ext cx="43452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35"/>
          <p:cNvSpPr txBox="1"/>
          <p:nvPr>
            <p:ph idx="4" type="title"/>
          </p:nvPr>
        </p:nvSpPr>
        <p:spPr>
          <a:xfrm>
            <a:off x="6426799" y="2606833"/>
            <a:ext cx="43452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6"/>
          <p:cNvSpPr txBox="1"/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36"/>
          <p:cNvSpPr txBox="1"/>
          <p:nvPr>
            <p:ph idx="2" type="title"/>
          </p:nvPr>
        </p:nvSpPr>
        <p:spPr>
          <a:xfrm>
            <a:off x="1197848" y="4070167"/>
            <a:ext cx="22287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36"/>
          <p:cNvSpPr txBox="1"/>
          <p:nvPr>
            <p:ph idx="1" type="subTitle"/>
          </p:nvPr>
        </p:nvSpPr>
        <p:spPr>
          <a:xfrm>
            <a:off x="1197852" y="4745117"/>
            <a:ext cx="22287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36"/>
          <p:cNvSpPr txBox="1"/>
          <p:nvPr>
            <p:ph idx="3" type="title"/>
          </p:nvPr>
        </p:nvSpPr>
        <p:spPr>
          <a:xfrm>
            <a:off x="3720348" y="4070167"/>
            <a:ext cx="22287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36"/>
          <p:cNvSpPr txBox="1"/>
          <p:nvPr>
            <p:ph idx="4" type="subTitle"/>
          </p:nvPr>
        </p:nvSpPr>
        <p:spPr>
          <a:xfrm>
            <a:off x="3720352" y="4745117"/>
            <a:ext cx="22287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36"/>
          <p:cNvSpPr txBox="1"/>
          <p:nvPr>
            <p:ph idx="5" type="title"/>
          </p:nvPr>
        </p:nvSpPr>
        <p:spPr>
          <a:xfrm>
            <a:off x="6242848" y="4070167"/>
            <a:ext cx="22287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36"/>
          <p:cNvSpPr txBox="1"/>
          <p:nvPr>
            <p:ph idx="6" type="subTitle"/>
          </p:nvPr>
        </p:nvSpPr>
        <p:spPr>
          <a:xfrm>
            <a:off x="6242852" y="4745117"/>
            <a:ext cx="22287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36"/>
          <p:cNvSpPr txBox="1"/>
          <p:nvPr>
            <p:ph idx="7" type="title"/>
          </p:nvPr>
        </p:nvSpPr>
        <p:spPr>
          <a:xfrm>
            <a:off x="8765348" y="4070167"/>
            <a:ext cx="22287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36"/>
          <p:cNvSpPr txBox="1"/>
          <p:nvPr>
            <p:ph idx="8" type="subTitle"/>
          </p:nvPr>
        </p:nvSpPr>
        <p:spPr>
          <a:xfrm>
            <a:off x="8765352" y="4745117"/>
            <a:ext cx="22287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7"/>
          <p:cNvSpPr txBox="1"/>
          <p:nvPr>
            <p:ph type="title"/>
          </p:nvPr>
        </p:nvSpPr>
        <p:spPr>
          <a:xfrm>
            <a:off x="6662400" y="882457"/>
            <a:ext cx="4212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37"/>
          <p:cNvSpPr txBox="1"/>
          <p:nvPr>
            <p:ph idx="1" type="subTitle"/>
          </p:nvPr>
        </p:nvSpPr>
        <p:spPr>
          <a:xfrm>
            <a:off x="6548000" y="1687800"/>
            <a:ext cx="4441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7" name="Google Shape;107;p37"/>
          <p:cNvSpPr txBox="1"/>
          <p:nvPr>
            <p:ph idx="2" type="title"/>
          </p:nvPr>
        </p:nvSpPr>
        <p:spPr>
          <a:xfrm>
            <a:off x="6662400" y="2798924"/>
            <a:ext cx="4212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37"/>
          <p:cNvSpPr txBox="1"/>
          <p:nvPr>
            <p:ph idx="3" type="subTitle"/>
          </p:nvPr>
        </p:nvSpPr>
        <p:spPr>
          <a:xfrm>
            <a:off x="6548000" y="3604267"/>
            <a:ext cx="4441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9" name="Google Shape;109;p37"/>
          <p:cNvSpPr txBox="1"/>
          <p:nvPr>
            <p:ph idx="4" type="title"/>
          </p:nvPr>
        </p:nvSpPr>
        <p:spPr>
          <a:xfrm>
            <a:off x="6662400" y="4715391"/>
            <a:ext cx="4212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37"/>
          <p:cNvSpPr txBox="1"/>
          <p:nvPr>
            <p:ph idx="5" type="subTitle"/>
          </p:nvPr>
        </p:nvSpPr>
        <p:spPr>
          <a:xfrm>
            <a:off x="6548000" y="5520733"/>
            <a:ext cx="4441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8"/>
          <p:cNvSpPr txBox="1"/>
          <p:nvPr>
            <p:ph type="title"/>
          </p:nvPr>
        </p:nvSpPr>
        <p:spPr>
          <a:xfrm>
            <a:off x="4717996" y="2424721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8"/>
          <p:cNvSpPr txBox="1"/>
          <p:nvPr>
            <p:ph idx="1" type="subTitle"/>
          </p:nvPr>
        </p:nvSpPr>
        <p:spPr>
          <a:xfrm>
            <a:off x="4717997" y="3099686"/>
            <a:ext cx="27561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8"/>
          <p:cNvSpPr txBox="1"/>
          <p:nvPr>
            <p:ph idx="2" type="title"/>
          </p:nvPr>
        </p:nvSpPr>
        <p:spPr>
          <a:xfrm>
            <a:off x="8038071" y="2424721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8"/>
          <p:cNvSpPr txBox="1"/>
          <p:nvPr>
            <p:ph idx="3" type="subTitle"/>
          </p:nvPr>
        </p:nvSpPr>
        <p:spPr>
          <a:xfrm>
            <a:off x="8038069" y="3099686"/>
            <a:ext cx="27561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8"/>
          <p:cNvSpPr txBox="1"/>
          <p:nvPr>
            <p:ph idx="4"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38"/>
          <p:cNvSpPr txBox="1"/>
          <p:nvPr>
            <p:ph idx="5" type="title"/>
          </p:nvPr>
        </p:nvSpPr>
        <p:spPr>
          <a:xfrm>
            <a:off x="1397929" y="2424721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38"/>
          <p:cNvSpPr txBox="1"/>
          <p:nvPr>
            <p:ph idx="6" type="subTitle"/>
          </p:nvPr>
        </p:nvSpPr>
        <p:spPr>
          <a:xfrm>
            <a:off x="1397933" y="3099686"/>
            <a:ext cx="27561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8"/>
          <p:cNvSpPr txBox="1"/>
          <p:nvPr>
            <p:ph idx="7" type="title"/>
          </p:nvPr>
        </p:nvSpPr>
        <p:spPr>
          <a:xfrm>
            <a:off x="4717996" y="4433380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8"/>
          <p:cNvSpPr txBox="1"/>
          <p:nvPr>
            <p:ph idx="8" type="subTitle"/>
          </p:nvPr>
        </p:nvSpPr>
        <p:spPr>
          <a:xfrm>
            <a:off x="4717997" y="5108346"/>
            <a:ext cx="27561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8"/>
          <p:cNvSpPr txBox="1"/>
          <p:nvPr>
            <p:ph idx="9" type="title"/>
          </p:nvPr>
        </p:nvSpPr>
        <p:spPr>
          <a:xfrm>
            <a:off x="8038071" y="4433380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8"/>
          <p:cNvSpPr txBox="1"/>
          <p:nvPr>
            <p:ph idx="13" type="subTitle"/>
          </p:nvPr>
        </p:nvSpPr>
        <p:spPr>
          <a:xfrm>
            <a:off x="8038069" y="5108346"/>
            <a:ext cx="27561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8"/>
          <p:cNvSpPr txBox="1"/>
          <p:nvPr>
            <p:ph idx="14" type="title"/>
          </p:nvPr>
        </p:nvSpPr>
        <p:spPr>
          <a:xfrm>
            <a:off x="1397929" y="4433380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8"/>
          <p:cNvSpPr txBox="1"/>
          <p:nvPr>
            <p:ph idx="15" type="subTitle"/>
          </p:nvPr>
        </p:nvSpPr>
        <p:spPr>
          <a:xfrm>
            <a:off x="1397933" y="5108346"/>
            <a:ext cx="27561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9"/>
          <p:cNvSpPr txBox="1"/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9"/>
          <p:cNvSpPr txBox="1"/>
          <p:nvPr>
            <p:ph idx="2" type="title"/>
          </p:nvPr>
        </p:nvSpPr>
        <p:spPr>
          <a:xfrm>
            <a:off x="1784317" y="3146433"/>
            <a:ext cx="36369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9"/>
          <p:cNvSpPr txBox="1"/>
          <p:nvPr>
            <p:ph idx="1" type="subTitle"/>
          </p:nvPr>
        </p:nvSpPr>
        <p:spPr>
          <a:xfrm>
            <a:off x="1784317" y="2284067"/>
            <a:ext cx="36369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9"/>
          <p:cNvSpPr txBox="1"/>
          <p:nvPr>
            <p:ph idx="3" type="title"/>
          </p:nvPr>
        </p:nvSpPr>
        <p:spPr>
          <a:xfrm>
            <a:off x="1784317" y="5318600"/>
            <a:ext cx="36369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39"/>
          <p:cNvSpPr txBox="1"/>
          <p:nvPr>
            <p:ph idx="4" type="subTitle"/>
          </p:nvPr>
        </p:nvSpPr>
        <p:spPr>
          <a:xfrm>
            <a:off x="1784317" y="4456234"/>
            <a:ext cx="36369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39"/>
          <p:cNvSpPr txBox="1"/>
          <p:nvPr>
            <p:ph idx="5" type="title"/>
          </p:nvPr>
        </p:nvSpPr>
        <p:spPr>
          <a:xfrm>
            <a:off x="6770883" y="3146433"/>
            <a:ext cx="36369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9"/>
          <p:cNvSpPr txBox="1"/>
          <p:nvPr>
            <p:ph idx="6" type="subTitle"/>
          </p:nvPr>
        </p:nvSpPr>
        <p:spPr>
          <a:xfrm>
            <a:off x="6770883" y="2284067"/>
            <a:ext cx="36369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39"/>
          <p:cNvSpPr txBox="1"/>
          <p:nvPr>
            <p:ph idx="7" type="title"/>
          </p:nvPr>
        </p:nvSpPr>
        <p:spPr>
          <a:xfrm>
            <a:off x="6770883" y="5318600"/>
            <a:ext cx="36369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39"/>
          <p:cNvSpPr txBox="1"/>
          <p:nvPr>
            <p:ph idx="8" type="subTitle"/>
          </p:nvPr>
        </p:nvSpPr>
        <p:spPr>
          <a:xfrm>
            <a:off x="6770883" y="4456234"/>
            <a:ext cx="36369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0"/>
          <p:cNvSpPr txBox="1"/>
          <p:nvPr>
            <p:ph idx="1" type="subTitle"/>
          </p:nvPr>
        </p:nvSpPr>
        <p:spPr>
          <a:xfrm>
            <a:off x="7756067" y="3247900"/>
            <a:ext cx="3408300" cy="27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40"/>
          <p:cNvSpPr txBox="1"/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1"/>
          <p:cNvSpPr txBox="1"/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41"/>
          <p:cNvSpPr txBox="1"/>
          <p:nvPr>
            <p:ph idx="1" type="subTitle"/>
          </p:nvPr>
        </p:nvSpPr>
        <p:spPr>
          <a:xfrm>
            <a:off x="1251333" y="3247900"/>
            <a:ext cx="3408300" cy="27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/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15"/>
          <p:cNvSpPr txBox="1"/>
          <p:nvPr>
            <p:ph idx="1" type="body"/>
          </p:nvPr>
        </p:nvSpPr>
        <p:spPr>
          <a:xfrm>
            <a:off x="1251333" y="2212367"/>
            <a:ext cx="65952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2"/>
          <p:cNvSpPr txBox="1"/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42"/>
          <p:cNvSpPr txBox="1"/>
          <p:nvPr>
            <p:ph idx="1" type="subTitle"/>
          </p:nvPr>
        </p:nvSpPr>
        <p:spPr>
          <a:xfrm>
            <a:off x="7756067" y="3247900"/>
            <a:ext cx="3408300" cy="27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3"/>
          <p:cNvSpPr txBox="1"/>
          <p:nvPr>
            <p:ph type="title"/>
          </p:nvPr>
        </p:nvSpPr>
        <p:spPr>
          <a:xfrm>
            <a:off x="2750400" y="3256067"/>
            <a:ext cx="66912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43"/>
          <p:cNvSpPr txBox="1"/>
          <p:nvPr>
            <p:ph idx="1" type="subTitle"/>
          </p:nvPr>
        </p:nvSpPr>
        <p:spPr>
          <a:xfrm>
            <a:off x="3862000" y="4521767"/>
            <a:ext cx="4467900" cy="1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4"/>
          <p:cNvSpPr txBox="1"/>
          <p:nvPr>
            <p:ph type="title"/>
          </p:nvPr>
        </p:nvSpPr>
        <p:spPr>
          <a:xfrm>
            <a:off x="1233160" y="1013833"/>
            <a:ext cx="40917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44"/>
          <p:cNvSpPr txBox="1"/>
          <p:nvPr>
            <p:ph idx="1" type="subTitle"/>
          </p:nvPr>
        </p:nvSpPr>
        <p:spPr>
          <a:xfrm>
            <a:off x="1233167" y="2245700"/>
            <a:ext cx="4407300" cy="14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0" name="Google Shape;150;p44"/>
          <p:cNvSpPr txBox="1"/>
          <p:nvPr/>
        </p:nvSpPr>
        <p:spPr>
          <a:xfrm>
            <a:off x="1233167" y="4760000"/>
            <a:ext cx="44073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US" sz="13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US" sz="13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US" sz="13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US" sz="13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US" sz="13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US" sz="13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3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5"/>
          <p:cNvSpPr txBox="1"/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45"/>
          <p:cNvSpPr txBox="1"/>
          <p:nvPr>
            <p:ph idx="1" type="body"/>
          </p:nvPr>
        </p:nvSpPr>
        <p:spPr>
          <a:xfrm>
            <a:off x="1251333" y="2212367"/>
            <a:ext cx="65952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6"/>
          <p:cNvSpPr txBox="1"/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46"/>
          <p:cNvSpPr txBox="1"/>
          <p:nvPr>
            <p:ph idx="1" type="body"/>
          </p:nvPr>
        </p:nvSpPr>
        <p:spPr>
          <a:xfrm>
            <a:off x="6716700" y="2212367"/>
            <a:ext cx="42492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 1">
  <p:cSld name="CAPTION_ONL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7"/>
          <p:cNvSpPr txBox="1"/>
          <p:nvPr>
            <p:ph idx="1" type="subTitle"/>
          </p:nvPr>
        </p:nvSpPr>
        <p:spPr>
          <a:xfrm>
            <a:off x="7756067" y="3247900"/>
            <a:ext cx="3408300" cy="27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/>
          <p:nvPr>
            <p:ph type="title"/>
          </p:nvPr>
        </p:nvSpPr>
        <p:spPr>
          <a:xfrm>
            <a:off x="5016893" y="4237000"/>
            <a:ext cx="40917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18"/>
          <p:cNvSpPr txBox="1"/>
          <p:nvPr>
            <p:ph idx="2" type="title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18"/>
          <p:cNvSpPr txBox="1"/>
          <p:nvPr>
            <p:ph idx="1" type="subTitle"/>
          </p:nvPr>
        </p:nvSpPr>
        <p:spPr>
          <a:xfrm>
            <a:off x="5016893" y="4960867"/>
            <a:ext cx="40917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/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9"/>
          <p:cNvSpPr txBox="1"/>
          <p:nvPr>
            <p:ph idx="1" type="body"/>
          </p:nvPr>
        </p:nvSpPr>
        <p:spPr>
          <a:xfrm>
            <a:off x="1251333" y="2212367"/>
            <a:ext cx="42492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19"/>
          <p:cNvSpPr txBox="1"/>
          <p:nvPr>
            <p:ph idx="2" type="body"/>
          </p:nvPr>
        </p:nvSpPr>
        <p:spPr>
          <a:xfrm>
            <a:off x="6716700" y="2212367"/>
            <a:ext cx="42492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7116233" y="1729500"/>
            <a:ext cx="37833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7116233" y="3458500"/>
            <a:ext cx="37833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 sz="2100">
                <a:solidFill>
                  <a:schemeClr val="lt1"/>
                </a:solidFill>
              </a:defRPr>
            </a:lvl1pPr>
            <a:lvl2pPr indent="-361950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  <a:defRPr sz="2100">
                <a:solidFill>
                  <a:schemeClr val="lt1"/>
                </a:solidFill>
              </a:defRPr>
            </a:lvl2pPr>
            <a:lvl3pPr indent="-3619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■"/>
              <a:defRPr sz="2100">
                <a:solidFill>
                  <a:schemeClr val="lt1"/>
                </a:solidFill>
              </a:defRPr>
            </a:lvl3pPr>
            <a:lvl4pPr indent="-3619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 sz="2100">
                <a:solidFill>
                  <a:schemeClr val="lt1"/>
                </a:solidFill>
              </a:defRPr>
            </a:lvl4pPr>
            <a:lvl5pPr indent="-3619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  <a:defRPr sz="2100">
                <a:solidFill>
                  <a:schemeClr val="lt1"/>
                </a:solidFill>
              </a:defRPr>
            </a:lvl5pPr>
            <a:lvl6pPr indent="-3619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■"/>
              <a:defRPr sz="2100">
                <a:solidFill>
                  <a:schemeClr val="lt1"/>
                </a:solidFill>
              </a:defRPr>
            </a:lvl6pPr>
            <a:lvl7pPr indent="-3619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 sz="2100">
                <a:solidFill>
                  <a:schemeClr val="lt1"/>
                </a:solidFill>
              </a:defRPr>
            </a:lvl7pPr>
            <a:lvl8pPr indent="-3619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  <a:defRPr sz="2100">
                <a:solidFill>
                  <a:schemeClr val="lt1"/>
                </a:solidFill>
              </a:defRPr>
            </a:lvl8pPr>
            <a:lvl9pPr indent="-3619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100"/>
              <a:buChar char="■"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 ExtraBold"/>
              <a:buNone/>
              <a:defRPr b="0" i="0" sz="37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Char char="●"/>
              <a:defRPr b="0" i="0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○"/>
              <a:defRPr b="0" i="0" sz="1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■"/>
              <a:defRPr b="0" i="0" sz="1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●"/>
              <a:defRPr b="0" i="0" sz="1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○"/>
              <a:defRPr b="0" i="0" sz="1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■"/>
              <a:defRPr b="0" i="0" sz="1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●"/>
              <a:defRPr b="0" i="0" sz="1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○"/>
              <a:defRPr b="0" i="0" sz="1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Montserrat"/>
              <a:buChar char="■"/>
              <a:defRPr b="0" i="0" sz="1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mc:AlternateContent>
    <mc:Choice Requires="p14">
      <p:transition spd="slow" p14:dur="23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ieeexplore.ieee.org/xpl/conhome/9776593/proceed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/>
          <p:nvPr/>
        </p:nvSpPr>
        <p:spPr>
          <a:xfrm>
            <a:off x="1623875" y="471425"/>
            <a:ext cx="83685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UE20CS302 – Machine Intelligence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Mini Project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"/>
          <p:cNvSpPr txBox="1"/>
          <p:nvPr/>
        </p:nvSpPr>
        <p:spPr>
          <a:xfrm>
            <a:off x="1828800" y="3733800"/>
            <a:ext cx="9438000" cy="21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Project Guide : Preethi </a:t>
            </a:r>
            <a:r>
              <a:rPr lang="en-US" sz="24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="0" i="0" sz="2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Project Team  with SRNs :  Ghanashyam Mahesh B</a:t>
            </a:r>
            <a:r>
              <a:rPr b="0" i="0" lang="en-US" sz="2400" u="none" cap="none" strike="noStrik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hat    PES1UG20CS153</a:t>
            </a:r>
            <a:endParaRPr b="0" i="0" sz="2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							 Jeevan R 						</a:t>
            </a:r>
            <a:r>
              <a:rPr lang="en-US" sz="24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PES1UG20CS179</a:t>
            </a:r>
            <a:endParaRPr sz="2400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							 Dhanvin S						</a:t>
            </a:r>
            <a:r>
              <a:rPr lang="en-US" sz="24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PES1UG20CS125</a:t>
            </a:r>
            <a:endParaRPr sz="2400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"/>
          <p:cNvSpPr txBox="1"/>
          <p:nvPr>
            <p:ph type="ctrTitle"/>
          </p:nvPr>
        </p:nvSpPr>
        <p:spPr>
          <a:xfrm>
            <a:off x="1974275" y="2600125"/>
            <a:ext cx="76677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400"/>
              <a:t>CALORIE BURNT PREDICTOR</a:t>
            </a:r>
            <a:endParaRPr sz="4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"/>
          <p:cNvSpPr/>
          <p:nvPr/>
        </p:nvSpPr>
        <p:spPr>
          <a:xfrm>
            <a:off x="3048000" y="1581155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989103" y="1903925"/>
            <a:ext cx="9601200" cy="46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 ensemble model used makes use of 4 different week learners trained on different data sets which are equally distributed giving varying amount of mean </a:t>
            </a:r>
            <a:r>
              <a:rPr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squared</a:t>
            </a:r>
            <a:r>
              <a:rPr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error. The ensembling technique is used to find the average of all the </a:t>
            </a:r>
            <a:r>
              <a:rPr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predicted </a:t>
            </a:r>
            <a:r>
              <a:rPr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outputs by each of the weak learners to get the best results for the provided inputs. Among the weak learners used, random forest was giving the least MSE. We got a promising results in terms of predicting the calorie value using this regression models for ensembling.</a:t>
            </a:r>
            <a:endParaRPr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9"/>
          <p:cNvSpPr txBox="1"/>
          <p:nvPr/>
        </p:nvSpPr>
        <p:spPr>
          <a:xfrm>
            <a:off x="4405140" y="1156055"/>
            <a:ext cx="1029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91" lvl="0" marL="400049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Results and Discussion</a:t>
            </a:r>
            <a:endParaRPr b="0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"/>
          <p:cNvSpPr/>
          <p:nvPr/>
        </p:nvSpPr>
        <p:spPr>
          <a:xfrm>
            <a:off x="3048000" y="1581155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"/>
          <p:cNvSpPr txBox="1"/>
          <p:nvPr/>
        </p:nvSpPr>
        <p:spPr>
          <a:xfrm>
            <a:off x="989103" y="1903925"/>
            <a:ext cx="9601200" cy="46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http://www.ijaresm.com/uploaded_files/document_file/Rachit_Kum ar_Singh822z.pdf</a:t>
            </a:r>
            <a:endParaRPr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https://iarjset.com/wp-content/uploads/2022/07/IARJSET.2022.961 125.pdf</a:t>
            </a:r>
            <a:endParaRPr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0"/>
          <p:cNvSpPr txBox="1"/>
          <p:nvPr/>
        </p:nvSpPr>
        <p:spPr>
          <a:xfrm>
            <a:off x="4405140" y="1156055"/>
            <a:ext cx="10292700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91" lvl="0" marL="400049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Refrences</a:t>
            </a:r>
            <a:endParaRPr b="0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"/>
          <p:cNvSpPr/>
          <p:nvPr/>
        </p:nvSpPr>
        <p:spPr>
          <a:xfrm>
            <a:off x="4371485" y="3352800"/>
            <a:ext cx="250658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442025" y="2209800"/>
            <a:ext cx="102261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1. Home-workouts have become a trend in recent days of </a:t>
            </a:r>
            <a:r>
              <a:rPr lang="en-US" sz="2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pandemic</a:t>
            </a:r>
            <a:r>
              <a:rPr lang="en-US" sz="2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and people are trying to maintain a good physique by doing workouts without going to gym or hiring a personal trainer.</a:t>
            </a:r>
            <a:endParaRPr sz="2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2. Even though there are workout apps which provides set of </a:t>
            </a:r>
            <a:r>
              <a:rPr lang="en-US" sz="2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exercises</a:t>
            </a:r>
            <a:r>
              <a:rPr lang="en-US" sz="2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they don’t allow the design of personalized workout routine.</a:t>
            </a:r>
            <a:endParaRPr sz="2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3. There is a need of tool to predict the amount of calorie burn to fine tune the workout plan. </a:t>
            </a:r>
            <a:endParaRPr sz="2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4191000" y="1143002"/>
            <a:ext cx="6477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91" lvl="0" marL="34289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b="0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"/>
          <p:cNvSpPr txBox="1"/>
          <p:nvPr/>
        </p:nvSpPr>
        <p:spPr>
          <a:xfrm>
            <a:off x="442025" y="2209800"/>
            <a:ext cx="102261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1. The project can widely be used by anyone as it does not target any specific age group or class of people.</a:t>
            </a:r>
            <a:endParaRPr sz="2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2. Anyone interested in designing their own workout routine can use this technology to plan a good workout plan.</a:t>
            </a:r>
            <a:endParaRPr sz="2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3. Once the project is widely in use, it becomes a necessary part of the people’s routine.</a:t>
            </a:r>
            <a:endParaRPr sz="2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4. Since the number of attributes in data is very less, there is a high chance of accurate prediction even with smaller dataset for training the model.</a:t>
            </a:r>
            <a:endParaRPr sz="2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"/>
          <p:cNvSpPr txBox="1"/>
          <p:nvPr/>
        </p:nvSpPr>
        <p:spPr>
          <a:xfrm>
            <a:off x="4191000" y="1143002"/>
            <a:ext cx="6477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91" lvl="0" marL="34289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Application  and Uses</a:t>
            </a:r>
            <a:endParaRPr b="0" i="0" sz="17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1141075" y="1903925"/>
            <a:ext cx="10218300" cy="46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5"/>
          <p:cNvSpPr txBox="1"/>
          <p:nvPr/>
        </p:nvSpPr>
        <p:spPr>
          <a:xfrm>
            <a:off x="3934025" y="1119450"/>
            <a:ext cx="869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91" lvl="0" marL="400049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Literature Survey</a:t>
            </a:r>
            <a:endParaRPr b="0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8" name="Google Shape;188;p5"/>
          <p:cNvGraphicFramePr/>
          <p:nvPr/>
        </p:nvGraphicFramePr>
        <p:xfrm>
          <a:off x="1695116" y="26873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{065798E6-DDAA-4DA9-A17C-23928633EA42}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Title of the paper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Year of Publication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Journal/Conference Name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Advantages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Limitations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Calories Burnt Prediction Using Machine Learning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December 2021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International Journal of All Research Education and Scientific Methods (IJARESM)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It is platform free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.Xgboost has a high speed of processing..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the flexibility of the proposed approach cannot  be increased without variants .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Calorie Burn Prediction Analysis Using XGBoost Regressor and Linear Regression Algorithms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2022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Proceedings of the National Conference on Emerging Computer Applications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Xgboost uses parallelization, and uses the maximum available computational power of the system.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linear regression gives more mean absolute error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6"/>
          <p:cNvSpPr txBox="1"/>
          <p:nvPr/>
        </p:nvSpPr>
        <p:spPr>
          <a:xfrm>
            <a:off x="1141075" y="1903925"/>
            <a:ext cx="10218300" cy="46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6"/>
          <p:cNvSpPr txBox="1"/>
          <p:nvPr/>
        </p:nvSpPr>
        <p:spPr>
          <a:xfrm>
            <a:off x="3934025" y="1119450"/>
            <a:ext cx="869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91" lvl="0" marL="400049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Literature Survey</a:t>
            </a:r>
            <a:endParaRPr b="0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7" name="Google Shape;197;p6"/>
          <p:cNvGraphicFramePr/>
          <p:nvPr/>
        </p:nvGraphicFramePr>
        <p:xfrm>
          <a:off x="1650566" y="230860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{065798E6-DDAA-4DA9-A17C-23928633EA42}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Title of the paper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Year of Publication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Journal/Conference Name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Advantages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Limitations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Calorie Burn Prediction using Machine Learning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June 2022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International Advanced Research Journal in Science, Engineering and Technology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 conclusion XGBOOST has more accurate results than linear regression model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 conclusion even linear regression can be used to predict the relationship between independent and dependent variables but XG BOOST gives a lesser error compared to linear regression and hence more efficient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 txBox="1"/>
          <p:nvPr/>
        </p:nvSpPr>
        <p:spPr>
          <a:xfrm>
            <a:off x="1141075" y="1903925"/>
            <a:ext cx="10218300" cy="46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7"/>
          <p:cNvSpPr txBox="1"/>
          <p:nvPr/>
        </p:nvSpPr>
        <p:spPr>
          <a:xfrm>
            <a:off x="3934025" y="1119450"/>
            <a:ext cx="869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91" lvl="0" marL="400049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Literature Survey</a:t>
            </a:r>
            <a:endParaRPr b="0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6" name="Google Shape;206;p7"/>
          <p:cNvGraphicFramePr/>
          <p:nvPr/>
        </p:nvGraphicFramePr>
        <p:xfrm>
          <a:off x="1695116" y="26873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{065798E6-DDAA-4DA9-A17C-23928633EA42}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Title of the paper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Year of Publication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Journal/Conference Name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Advantages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Limitations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SURVEY ON APPLICATIONS FOR PREDICTING CALORIES AND NUTRITIONAL VALUES FROM FOOD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April 2020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International Journal of Scientific &amp; Engineering Research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This technique will increase the effectiveness of food identification.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Cannot make personalized classifiers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.Burned Calories Prediction using Supervised Machine Learning: Regression Algorithm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march 2022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u="sng">
                          <a:solidFill>
                            <a:srgbClr val="006699"/>
                          </a:solidFill>
                          <a:highlight>
                            <a:srgbClr val="FFFFFF"/>
                          </a:highlight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2022 Second International Conference on Power, Control and Computing Technologies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 This shows that Random Forest Regression is the best model for this study because of its capability to discover complex behaviors in the data being understudy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 </a:t>
                      </a:r>
                      <a:r>
                        <a:rPr lang="en-US"/>
                        <a:t>limitations</a:t>
                      </a:r>
                      <a:r>
                        <a:rPr lang="en-US"/>
                        <a:t> mentioned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ae979d7ae4_0_23"/>
          <p:cNvSpPr txBox="1"/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literature survey</a:t>
            </a:r>
            <a:endParaRPr/>
          </a:p>
        </p:txBody>
      </p:sp>
      <p:graphicFrame>
        <p:nvGraphicFramePr>
          <p:cNvPr id="213" name="Google Shape;213;g1ae979d7ae4_0_23"/>
          <p:cNvGraphicFramePr/>
          <p:nvPr/>
        </p:nvGraphicFramePr>
        <p:xfrm>
          <a:off x="952500" y="285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{0586EF6C-CEDB-4C37-A738-549CC616FFD4}</a:tableStyleId>
              </a:tblPr>
              <a:tblGrid>
                <a:gridCol w="1714500"/>
                <a:gridCol w="1714500"/>
                <a:gridCol w="1714500"/>
                <a:gridCol w="1714500"/>
                <a:gridCol w="1714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 PREDICTION OF USER’S CALORIE ROUTINE USING CONVOLUTIONAL NEURAL NETWORK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2020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International Journal of Engineering Applied Sciences and Technology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T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he feature-based approach is highly appreciable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CNNs have high computational time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Feature Selection Intent Machine Learning based Conjecturing Workout Burnt Calories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lt1"/>
                          </a:solidFill>
                        </a:rPr>
                        <a:t>Experimental results shows that the Decision Tree and Gradient Boosting regressors tends to retain 99% before and after feature scaling for the Anova test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too high variance and bias was seen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ae979d7ae4_0_35"/>
          <p:cNvSpPr txBox="1"/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literature survey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0" name="Google Shape;220;g1ae979d7ae4_0_35"/>
          <p:cNvGraphicFramePr/>
          <p:nvPr/>
        </p:nvGraphicFramePr>
        <p:xfrm>
          <a:off x="952500" y="304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{0586EF6C-CEDB-4C37-A738-549CC616FFD4}</a:tableStyleId>
              </a:tblPr>
              <a:tblGrid>
                <a:gridCol w="2057400"/>
                <a:gridCol w="2057400"/>
                <a:gridCol w="2057400"/>
                <a:gridCol w="2057400"/>
                <a:gridCol w="2057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Multi-Task Learning for Calorie Prediction on a Novel Large-Scale Recipe Dataset Enriched with Nutritional Information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Institute for Anthropomatics and Robotics, Karlsruhe Institute of Technology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 Our experiments demonstrate clear benefits of multi-task learning for calorie estimation, surpassing the single-task calorie regression by 9.9%.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-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The Calorie Burning Calculation System in Jogging Using a Thresholding-Based Accelerometer Sensor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Bro Look at whatsapp messages first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easier for athletes to get their calorie burning information while jogging.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"/>
          <p:cNvSpPr/>
          <p:nvPr/>
        </p:nvSpPr>
        <p:spPr>
          <a:xfrm>
            <a:off x="3048000" y="1581155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"/>
          <p:cNvSpPr txBox="1"/>
          <p:nvPr/>
        </p:nvSpPr>
        <p:spPr>
          <a:xfrm>
            <a:off x="1066925" y="1903925"/>
            <a:ext cx="9601200" cy="46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1. Gathering the dataset for training the dataset</a:t>
            </a:r>
            <a:endParaRPr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2. Cleaning and analysing the data</a:t>
            </a:r>
            <a:endParaRPr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3. Training multiple types of regression models</a:t>
            </a:r>
            <a:endParaRPr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4. Using Ensemble model to predict the number calorie that is going to be burnt during the workout</a:t>
            </a:r>
            <a:endParaRPr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8"/>
          <p:cNvSpPr txBox="1"/>
          <p:nvPr/>
        </p:nvSpPr>
        <p:spPr>
          <a:xfrm>
            <a:off x="4405140" y="1156055"/>
            <a:ext cx="1029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91" lvl="0" marL="400049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Proposed Approach</a:t>
            </a:r>
            <a:endParaRPr b="0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